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63" r:id="rId4"/>
    <p:sldId id="272" r:id="rId5"/>
    <p:sldId id="274" r:id="rId6"/>
    <p:sldId id="273" r:id="rId7"/>
    <p:sldId id="279" r:id="rId8"/>
    <p:sldId id="275" r:id="rId9"/>
    <p:sldId id="276" r:id="rId10"/>
    <p:sldId id="277" r:id="rId11"/>
    <p:sldId id="278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>
        <p:scale>
          <a:sx n="110" d="100"/>
          <a:sy n="110" d="100"/>
        </p:scale>
        <p:origin x="-12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inserire </a:t>
            </a:r>
          </a:p>
          <a:p>
            <a:pPr lvl="0"/>
            <a:r>
              <a:rPr lang="it-IT" dirty="0" smtClean="0"/>
              <a:t>il titolo della presentazione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Dipartimento/Struttura </a:t>
            </a:r>
            <a:r>
              <a:rPr lang="it-IT" dirty="0" err="1" smtClean="0"/>
              <a:t>xxxxxx</a:t>
            </a:r>
            <a:r>
              <a:rPr lang="it-IT" dirty="0" smtClean="0"/>
              <a:t> </a:t>
            </a:r>
            <a:r>
              <a:rPr lang="it-IT" dirty="0" err="1" smtClean="0"/>
              <a:t>xxxxxxxxxxxx</a:t>
            </a:r>
            <a:r>
              <a:rPr lang="it-IT" dirty="0" smtClean="0"/>
              <a:t> </a:t>
            </a:r>
            <a:r>
              <a:rPr lang="it-IT" dirty="0" err="1" smtClean="0"/>
              <a:t>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r>
              <a:rPr lang="it-IT" dirty="0" smtClean="0"/>
              <a:t> </a:t>
            </a:r>
            <a:r>
              <a:rPr lang="it-IT" dirty="0" err="1" smtClean="0"/>
              <a:t>xxxxxxxxxxxxxxxxxxx</a:t>
            </a:r>
            <a:r>
              <a:rPr lang="it-IT" dirty="0" smtClean="0"/>
              <a:t> </a:t>
            </a:r>
            <a:r>
              <a:rPr lang="it-IT" dirty="0" err="1" smtClean="0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 smtClean="0"/>
              <a:t>Fare clic per modificare il punto elenco uno</a:t>
            </a:r>
          </a:p>
          <a:p>
            <a:pPr lvl="1"/>
            <a:r>
              <a:rPr lang="it-IT" dirty="0" smtClean="0"/>
              <a:t>Fare clic per modificare il punto elenco due</a:t>
            </a:r>
          </a:p>
          <a:p>
            <a:pPr lvl="1"/>
            <a:r>
              <a:rPr lang="it-IT" dirty="0" smtClean="0"/>
              <a:t>Fare clic per modificare il punto elenco tre</a:t>
            </a:r>
          </a:p>
          <a:p>
            <a:pPr lvl="1"/>
            <a:r>
              <a:rPr lang="it-IT" dirty="0" smtClean="0"/>
              <a:t>Fare clic per modificare il punto elenco quattro</a:t>
            </a:r>
            <a:endParaRPr lang="it-IT" dirty="0"/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sull’icona per inserire un’immagine</a:t>
            </a:r>
            <a:endParaRPr lang="it-IT" dirty="0"/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 Cognome</a:t>
            </a:r>
            <a:endParaRPr lang="it-IT" dirty="0"/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 smtClean="0"/>
              <a:t>nome.cognome@unibo.it</a:t>
            </a:r>
          </a:p>
          <a:p>
            <a:pPr lvl="0"/>
            <a:r>
              <a:rPr lang="it-IT" dirty="0" smtClean="0"/>
              <a:t>051 20 99982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988840"/>
            <a:ext cx="2571221" cy="215916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2"/>
          <a:stretch/>
        </p:blipFill>
        <p:spPr>
          <a:xfrm>
            <a:off x="152400" y="1988840"/>
            <a:ext cx="3753147" cy="2449504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554" y="6119048"/>
            <a:ext cx="1952643" cy="54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www.unibo.it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933" y="764704"/>
            <a:ext cx="3826134" cy="204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rsi.unibo.it/magistrale/BiologiaMarina" TargetMode="External"/><Relationship Id="rId2" Type="http://schemas.openxmlformats.org/officeDocument/2006/relationships/hyperlink" Target="mailto:campusravenna.ambientemare@unibo.it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si.unibo.it/magistrale/BiologiaMarina/redazione-tesi-voto-finale" TargetMode="External"/><Relationship Id="rId2" Type="http://schemas.openxmlformats.org/officeDocument/2006/relationships/hyperlink" Target="https://corsi.unibo.it/magistrale/BiologiaMarina/orario-lezionittp:/www.scienze.unibo.it/it/corso-sicurezza-e-salute-sul-lavoro-2013-formazione-general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unibo.it/it/servizi-e-opportunita/salute-e-assistenza/salute-e-sicurezza/sicurezza-e-salute-nei-luoghi-di-studio-e-tirocini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it/didattica/iscrizioni-trasferimenti-e-laurea/tasse-e-contributi/tasse-e-contributi/scadenze-e-more" TargetMode="External"/><Relationship Id="rId2" Type="http://schemas.openxmlformats.org/officeDocument/2006/relationships/hyperlink" Target="https://servizionline.er-go.it/domande2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unibo.it/it/didattica/iscrizioni-trasferimenti-e-laurea/tasse-e-contribut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bo.it/it/allegati/modulo-di-rinuncia-al-percorso-a-tempo-parziale/@@download/file/mosulo-rinuncia-tempo-parziale.pdf" TargetMode="External"/><Relationship Id="rId2" Type="http://schemas.openxmlformats.org/officeDocument/2006/relationships/hyperlink" Target="https://www.unibo.it/it/allegati/modulo-richiesta-percorso-flessibile/@@download/file/modulo-prolungamento-studi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unibo.it/it/didattica/iscrizioni-trasferimenti-e-laurea/prolungamento-durata-studi-studente-tempo-parzial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Laurea Magistrale in Biologia Marina 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it-IT" b="0" dirty="0" smtClean="0"/>
              <a:t>Segreteria didattica</a:t>
            </a:r>
            <a:endParaRPr lang="it-IT" b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it-IT" dirty="0"/>
              <a:t>Campus di Ravenna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Monica Ballanti 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Segreteria didattica Scienze – Campus Ravenna 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smtClean="0"/>
              <a:t>monica.ballanti@unibo.it</a:t>
            </a:r>
            <a:r>
              <a:rPr lang="it-IT" dirty="0" smtClean="0"/>
              <a:t>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  <a:t>Segreteria Didattica di</a:t>
            </a:r>
            <a:b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  <a:t>Scienze Ambientali </a:t>
            </a:r>
            <a:b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  <a:t>Analisi e Gestione dell’Ambiente </a:t>
            </a:r>
            <a:b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  <a:t>e Biologia Marina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2060848"/>
            <a:ext cx="8424862" cy="3960440"/>
          </a:xfrm>
        </p:spPr>
        <p:txBody>
          <a:bodyPr/>
          <a:lstStyle/>
          <a:p>
            <a:r>
              <a:rPr lang="it-IT" altLang="it-IT" b="1" dirty="0"/>
              <a:t>Dove siamo: </a:t>
            </a:r>
            <a:r>
              <a:rPr lang="it-IT" altLang="it-IT" dirty="0"/>
              <a:t>ITAS (2° piano), Via dell’Agricoltura, 5 (RA). Scala esterna.</a:t>
            </a:r>
          </a:p>
          <a:p>
            <a:r>
              <a:rPr lang="it-IT" altLang="it-IT" dirty="0"/>
              <a:t>Tel.:</a:t>
            </a:r>
            <a:r>
              <a:rPr lang="it-IT" altLang="it-IT" b="1" dirty="0"/>
              <a:t>	</a:t>
            </a:r>
            <a:r>
              <a:rPr lang="it-IT" altLang="it-IT" dirty="0" smtClean="0"/>
              <a:t>0544 </a:t>
            </a:r>
            <a:r>
              <a:rPr lang="it-IT" altLang="it-IT" dirty="0"/>
              <a:t>937416 </a:t>
            </a:r>
            <a:r>
              <a:rPr lang="it-IT" altLang="it-IT" dirty="0" smtClean="0"/>
              <a:t>Orario: </a:t>
            </a:r>
            <a:r>
              <a:rPr lang="it-IT" altLang="it-IT" dirty="0" err="1" smtClean="0"/>
              <a:t>Lun</a:t>
            </a:r>
            <a:r>
              <a:rPr lang="it-IT" altLang="it-IT" dirty="0" smtClean="0"/>
              <a:t>. – </a:t>
            </a:r>
            <a:r>
              <a:rPr lang="it-IT" altLang="it-IT" dirty="0" err="1" smtClean="0"/>
              <a:t>Ven</a:t>
            </a:r>
            <a:r>
              <a:rPr lang="it-IT" altLang="it-IT" dirty="0" smtClean="0"/>
              <a:t>. 9,30-11,30 (agosto chiuso)</a:t>
            </a:r>
            <a:endParaRPr lang="it-IT" altLang="it-IT" dirty="0"/>
          </a:p>
          <a:p>
            <a:endParaRPr lang="it-IT" altLang="it-IT" dirty="0" smtClean="0"/>
          </a:p>
          <a:p>
            <a:r>
              <a:rPr lang="it-IT" altLang="it-IT" b="1" dirty="0" smtClean="0"/>
              <a:t>Mail</a:t>
            </a:r>
            <a:r>
              <a:rPr lang="it-IT" altLang="it-IT" b="1" dirty="0"/>
              <a:t>: </a:t>
            </a:r>
            <a:r>
              <a:rPr lang="it-IT" altLang="it-IT" dirty="0">
                <a:solidFill>
                  <a:srgbClr val="0070C0"/>
                </a:solidFill>
                <a:hlinkClick r:id="rId2"/>
              </a:rPr>
              <a:t>campusravenna.ambientemare@unibo.it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</a:p>
          <a:p>
            <a:r>
              <a:rPr lang="it-IT" altLang="it-IT" b="1" dirty="0" smtClean="0"/>
              <a:t>Sito: </a:t>
            </a:r>
            <a:r>
              <a:rPr lang="it-IT" altLang="it-IT" dirty="0" smtClean="0">
                <a:hlinkClick r:id="rId3"/>
              </a:rPr>
              <a:t>http://corsi.unibo.it/magistrale/BiologiaMarina</a:t>
            </a:r>
            <a:endParaRPr lang="it-IT" altLang="it-IT" dirty="0" smtClean="0"/>
          </a:p>
          <a:p>
            <a:r>
              <a:rPr lang="it-IT" altLang="it-IT" b="1" dirty="0" smtClean="0"/>
              <a:t>Referente: </a:t>
            </a:r>
            <a:r>
              <a:rPr lang="it-IT" altLang="it-IT" dirty="0"/>
              <a:t>Monica Ballanti </a:t>
            </a:r>
            <a:endParaRPr lang="it-IT" altLang="it-IT" dirty="0" smtClean="0"/>
          </a:p>
          <a:p>
            <a:r>
              <a:rPr lang="it-IT" altLang="it-IT" b="1" dirty="0" smtClean="0"/>
              <a:t>Portineria </a:t>
            </a:r>
            <a:r>
              <a:rPr lang="it-IT" altLang="it-IT" b="1" dirty="0"/>
              <a:t>Blocco Aule Nuove: </a:t>
            </a:r>
            <a:r>
              <a:rPr lang="it-IT" altLang="it-IT" i="1" dirty="0"/>
              <a:t>per informazioni</a:t>
            </a:r>
            <a:endParaRPr lang="it-IT" altLang="it-IT" b="1" i="1" dirty="0"/>
          </a:p>
          <a:p>
            <a:r>
              <a:rPr lang="it-IT" altLang="it-IT" dirty="0"/>
              <a:t>Tel.:</a:t>
            </a:r>
            <a:r>
              <a:rPr lang="it-IT" altLang="it-IT" b="1" dirty="0"/>
              <a:t>	</a:t>
            </a:r>
            <a:r>
              <a:rPr lang="it-IT" altLang="it-IT" dirty="0"/>
              <a:t>0544 937301 orario: </a:t>
            </a:r>
            <a:r>
              <a:rPr lang="it-IT" altLang="it-IT" dirty="0" err="1"/>
              <a:t>Lun</a:t>
            </a:r>
            <a:r>
              <a:rPr lang="it-IT" altLang="it-IT" dirty="0"/>
              <a:t>. – </a:t>
            </a:r>
            <a:r>
              <a:rPr lang="it-IT" altLang="it-IT" dirty="0" err="1"/>
              <a:t>Ven</a:t>
            </a:r>
            <a:r>
              <a:rPr lang="it-IT" altLang="it-IT" dirty="0"/>
              <a:t>. 8,30 – 18,30 </a:t>
            </a:r>
            <a:r>
              <a:rPr lang="it-IT" altLang="it-IT" dirty="0" smtClean="0"/>
              <a:t>(</a:t>
            </a:r>
            <a:r>
              <a:rPr lang="it-IT" altLang="it-IT" sz="1600" dirty="0" smtClean="0"/>
              <a:t>agosto chiuso</a:t>
            </a:r>
            <a:r>
              <a:rPr lang="it-IT" altLang="it-IT" dirty="0" smtClean="0"/>
              <a:t>)</a:t>
            </a:r>
            <a:endParaRPr lang="it-IT" altLang="it-IT" dirty="0"/>
          </a:p>
          <a:p>
            <a:pPr>
              <a:spcBef>
                <a:spcPts val="600"/>
              </a:spcBef>
            </a:pPr>
            <a:r>
              <a:rPr lang="it-IT" altLang="it-IT" b="1" dirty="0"/>
              <a:t>Laboratori Sartori: </a:t>
            </a:r>
            <a:r>
              <a:rPr lang="it-IT" altLang="it-IT" dirty="0"/>
              <a:t>Via Sant’Alberto n. 163 </a:t>
            </a:r>
            <a:r>
              <a:rPr lang="it-IT" altLang="it-IT" dirty="0" smtClean="0"/>
              <a:t>– Ravenna (</a:t>
            </a:r>
            <a:r>
              <a:rPr lang="it-IT" altLang="it-IT" sz="1600" dirty="0" smtClean="0"/>
              <a:t>agosto orario ridotto</a:t>
            </a:r>
            <a:r>
              <a:rPr lang="it-IT" altLang="it-IT" dirty="0" smtClean="0"/>
              <a:t>)</a:t>
            </a:r>
            <a:endParaRPr lang="it-IT" altLang="it-IT" b="1" dirty="0"/>
          </a:p>
          <a:p>
            <a:r>
              <a:rPr lang="it-IT" altLang="it-IT" dirty="0"/>
              <a:t>Tel.:	0544 937311 orario: </a:t>
            </a:r>
            <a:r>
              <a:rPr lang="it-IT" altLang="it-IT" dirty="0" err="1"/>
              <a:t>Lun</a:t>
            </a:r>
            <a:r>
              <a:rPr lang="it-IT" altLang="it-IT" dirty="0"/>
              <a:t>. – </a:t>
            </a:r>
            <a:r>
              <a:rPr lang="it-IT" altLang="it-IT" dirty="0" err="1"/>
              <a:t>Ven</a:t>
            </a:r>
            <a:r>
              <a:rPr lang="it-IT" altLang="it-IT" dirty="0"/>
              <a:t>. 8,30 – 18,30</a:t>
            </a:r>
            <a:br>
              <a:rPr lang="it-IT" altLang="it-IT" dirty="0"/>
            </a:br>
            <a:endParaRPr lang="it-IT" altLang="it-IT" sz="1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11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260649"/>
            <a:ext cx="8424862" cy="504055"/>
          </a:xfrm>
        </p:spPr>
        <p:txBody>
          <a:bodyPr/>
          <a:lstStyle/>
          <a:p>
            <a:pPr algn="ctr"/>
            <a: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  <a:t>Segreteria </a:t>
            </a:r>
            <a:r>
              <a:rPr lang="it-IT" altLang="it-IT" dirty="0" smtClean="0">
                <a:solidFill>
                  <a:schemeClr val="accent2"/>
                </a:solidFill>
                <a:latin typeface="Bookman Old Style" pitchFamily="18" charset="0"/>
              </a:rPr>
              <a:t>Didattica Biologia </a:t>
            </a:r>
            <a:r>
              <a:rPr lang="it-IT" altLang="it-IT" dirty="0">
                <a:solidFill>
                  <a:schemeClr val="accent2"/>
                </a:solidFill>
                <a:latin typeface="Bookman Old Style" pitchFamily="18" charset="0"/>
              </a:rPr>
              <a:t>Marina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536" y="836712"/>
            <a:ext cx="8424862" cy="5472608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it-IT" sz="1500" dirty="0">
                <a:latin typeface="+mn-lt"/>
              </a:rPr>
              <a:t>Ha il compito di organizzare e di supportare </a:t>
            </a:r>
            <a:r>
              <a:rPr lang="it-IT" sz="1500" b="1" dirty="0">
                <a:latin typeface="+mn-lt"/>
              </a:rPr>
              <a:t>l'attività didattica </a:t>
            </a:r>
            <a:r>
              <a:rPr lang="it-IT" sz="1500" dirty="0">
                <a:latin typeface="+mn-lt"/>
              </a:rPr>
              <a:t>dei Corsi di Studio.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500" b="1" dirty="0">
                <a:latin typeface="+mn-lt"/>
              </a:rPr>
              <a:t>Quando rivolgersi </a:t>
            </a:r>
            <a:r>
              <a:rPr lang="it-IT" sz="1500" dirty="0">
                <a:latin typeface="+mn-lt"/>
              </a:rPr>
              <a:t>alla Segreteria Didattica: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 smtClean="0">
                <a:latin typeface="+mn-lt"/>
              </a:rPr>
              <a:t>Requisiti ammissione al CDLM</a:t>
            </a:r>
            <a:endParaRPr lang="it-IT" sz="1500" dirty="0">
              <a:latin typeface="+mn-lt"/>
            </a:endParaRP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frequenza dei corsi 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orario </a:t>
            </a:r>
            <a:r>
              <a:rPr lang="it-IT" sz="1500" dirty="0">
                <a:latin typeface="+mn-lt"/>
                <a:hlinkClick r:id="rId2"/>
              </a:rPr>
              <a:t>https://corsi.unibo.it/magistrale/BiologiaMarina/orario-lezioni </a:t>
            </a:r>
            <a:endParaRPr lang="it-IT" sz="1500" dirty="0">
              <a:latin typeface="+mn-lt"/>
            </a:endParaRP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piani di studio </a:t>
            </a:r>
            <a:r>
              <a:rPr lang="it-IT" sz="1500" dirty="0" smtClean="0">
                <a:latin typeface="+mn-lt"/>
              </a:rPr>
              <a:t>(2° </a:t>
            </a:r>
            <a:r>
              <a:rPr lang="it-IT" sz="1500" dirty="0">
                <a:latin typeface="+mn-lt"/>
              </a:rPr>
              <a:t>anno: I°: 15 ottobre– 15 </a:t>
            </a:r>
            <a:r>
              <a:rPr lang="it-IT" sz="1500" dirty="0" err="1">
                <a:latin typeface="+mn-lt"/>
              </a:rPr>
              <a:t>nov</a:t>
            </a:r>
            <a:r>
              <a:rPr lang="it-IT" sz="1500" dirty="0">
                <a:latin typeface="+mn-lt"/>
              </a:rPr>
              <a:t>.;  II° 15 gennaio – 15 febbraio 2020; III° 1 Aprile -  10 Aprile 2020) 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 smtClean="0">
                <a:latin typeface="+mn-lt"/>
              </a:rPr>
              <a:t>scadenze</a:t>
            </a:r>
            <a:endParaRPr lang="it-IT" sz="1500" dirty="0">
              <a:latin typeface="+mn-lt"/>
            </a:endParaRP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informazioni sulla programmazione didattica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raccordo con la Segreteria </a:t>
            </a:r>
            <a:r>
              <a:rPr lang="it-IT" sz="1500" dirty="0" smtClean="0">
                <a:latin typeface="+mn-lt"/>
              </a:rPr>
              <a:t>Studenti: </a:t>
            </a:r>
            <a:r>
              <a:rPr lang="it-IT" sz="1500" u="sng" dirty="0">
                <a:latin typeface="+mn-lt"/>
              </a:rPr>
              <a:t>Via Baccarini n 27 orario </a:t>
            </a:r>
            <a:r>
              <a:rPr lang="it-IT" sz="1500" u="sng" dirty="0" err="1">
                <a:latin typeface="+mn-lt"/>
              </a:rPr>
              <a:t>lun</a:t>
            </a:r>
            <a:r>
              <a:rPr lang="it-IT" sz="1500" u="sng" dirty="0">
                <a:latin typeface="+mn-lt"/>
              </a:rPr>
              <a:t>. – </a:t>
            </a:r>
            <a:r>
              <a:rPr lang="it-IT" sz="1500" u="sng" dirty="0" err="1">
                <a:latin typeface="+mn-lt"/>
              </a:rPr>
              <a:t>ven</a:t>
            </a:r>
            <a:r>
              <a:rPr lang="it-IT" sz="1500" u="sng" dirty="0">
                <a:latin typeface="+mn-lt"/>
              </a:rPr>
              <a:t> 9-11,15 </a:t>
            </a:r>
            <a:r>
              <a:rPr lang="it-IT" sz="1500" u="sng" dirty="0" err="1">
                <a:latin typeface="+mn-lt"/>
              </a:rPr>
              <a:t>mart</a:t>
            </a:r>
            <a:r>
              <a:rPr lang="it-IT" sz="1500" u="sng" dirty="0">
                <a:latin typeface="+mn-lt"/>
              </a:rPr>
              <a:t> e </a:t>
            </a:r>
            <a:r>
              <a:rPr lang="it-IT" sz="1500" u="sng" dirty="0" err="1">
                <a:latin typeface="+mn-lt"/>
              </a:rPr>
              <a:t>giov</a:t>
            </a:r>
            <a:r>
              <a:rPr lang="it-IT" sz="1500" u="sng" dirty="0">
                <a:latin typeface="+mn-lt"/>
              </a:rPr>
              <a:t>. Pomeriggio 14,30-15,30, giovedì mattina chiuso</a:t>
            </a:r>
            <a:r>
              <a:rPr lang="it-IT" sz="1500" dirty="0">
                <a:latin typeface="+mn-lt"/>
              </a:rPr>
              <a:t> (ATTENZIONE: non coincide con la sede del corso)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raccordo con i Docenti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problemi nella registrazione dei voti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>
                <a:latin typeface="+mn-lt"/>
              </a:rPr>
              <a:t>Titolo tesi (almeno 6 mesi prima della discussione) e Laurea </a:t>
            </a:r>
            <a:endParaRPr lang="it-IT" sz="1500" dirty="0" smtClean="0">
              <a:latin typeface="+mn-lt"/>
            </a:endParaRP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 smtClean="0">
                <a:latin typeface="+mn-lt"/>
              </a:rPr>
              <a:t>Preparazione prova finale (15 CFU ) 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 smtClean="0">
                <a:latin typeface="+mn-lt"/>
              </a:rPr>
              <a:t>12 </a:t>
            </a:r>
            <a:r>
              <a:rPr lang="it-IT" sz="1500" dirty="0">
                <a:latin typeface="+mn-lt"/>
              </a:rPr>
              <a:t>seminari = </a:t>
            </a:r>
            <a:r>
              <a:rPr lang="it-IT" sz="1500" dirty="0" smtClean="0">
                <a:latin typeface="+mn-lt"/>
              </a:rPr>
              <a:t>0,5 </a:t>
            </a:r>
            <a:r>
              <a:rPr lang="it-IT" sz="1500" dirty="0">
                <a:latin typeface="+mn-lt"/>
              </a:rPr>
              <a:t>punto in più sul voto di laurea</a:t>
            </a:r>
            <a:r>
              <a:rPr lang="it-IT" sz="1500" dirty="0" smtClean="0">
                <a:latin typeface="+mn-lt"/>
              </a:rPr>
              <a:t>: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 smtClean="0">
                <a:latin typeface="+mn-lt"/>
              </a:rPr>
              <a:t> </a:t>
            </a:r>
            <a:r>
              <a:rPr lang="it-IT" sz="1500" dirty="0">
                <a:latin typeface="+mn-lt"/>
                <a:hlinkClick r:id="rId3"/>
              </a:rPr>
              <a:t>https://</a:t>
            </a:r>
            <a:r>
              <a:rPr lang="it-IT" sz="1500" dirty="0" smtClean="0">
                <a:latin typeface="+mn-lt"/>
                <a:hlinkClick r:id="rId3"/>
              </a:rPr>
              <a:t>corsi.unibo.it/magistrale/BiologiaMarina/redazione-tesi-voto-finale</a:t>
            </a:r>
            <a:r>
              <a:rPr lang="it-IT" sz="1500" dirty="0" smtClean="0">
                <a:latin typeface="+mn-lt"/>
              </a:rPr>
              <a:t> </a:t>
            </a:r>
          </a:p>
          <a:p>
            <a:pPr marL="609750" indent="-285750" algn="just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 smtClean="0">
                <a:latin typeface="+mn-lt"/>
              </a:rPr>
              <a:t>tasse universitarie e </a:t>
            </a:r>
            <a:r>
              <a:rPr lang="it-IT" sz="1500" dirty="0">
                <a:latin typeface="+mn-lt"/>
              </a:rPr>
              <a:t>Prolungamento della durata degli studi - Studente a tempo parziale: segreteria </a:t>
            </a:r>
            <a:r>
              <a:rPr lang="it-IT" sz="1500" dirty="0" smtClean="0">
                <a:latin typeface="+mn-lt"/>
              </a:rPr>
              <a:t>studenti via Baccarini n. 27 - Ravenna</a:t>
            </a:r>
            <a:endParaRPr lang="it-IT" sz="1500" dirty="0">
              <a:latin typeface="+mn-lt"/>
            </a:endParaRPr>
          </a:p>
          <a:p>
            <a:pPr marL="609750" indent="-28575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it-IT" sz="1500" dirty="0" smtClean="0">
                <a:latin typeface="+mn-lt"/>
              </a:rPr>
              <a:t>Corso sicurezza</a:t>
            </a:r>
            <a:r>
              <a:rPr lang="it-IT" sz="1500" dirty="0">
                <a:latin typeface="+mn-lt"/>
              </a:rPr>
              <a:t>: </a:t>
            </a:r>
            <a:r>
              <a:rPr lang="it-IT" sz="1500" dirty="0" smtClean="0">
                <a:latin typeface="+mn-lt"/>
                <a:hlinkClick r:id="rId4"/>
              </a:rPr>
              <a:t>https</a:t>
            </a:r>
            <a:r>
              <a:rPr lang="it-IT" sz="1500" dirty="0">
                <a:latin typeface="+mn-lt"/>
                <a:hlinkClick r:id="rId4"/>
              </a:rPr>
              <a:t>://</a:t>
            </a:r>
            <a:r>
              <a:rPr lang="it-IT" sz="1500" dirty="0" smtClean="0">
                <a:latin typeface="+mn-lt"/>
                <a:hlinkClick r:id="rId4"/>
              </a:rPr>
              <a:t>www.unibo.it/it/servizi-e-opportunita/salute-e-assistenza/salute-e-sicurezza/sicurezza-e-salute-nei-luoghi-di-studio-e-tirocinio</a:t>
            </a:r>
            <a:r>
              <a:rPr lang="it-IT" sz="1500" dirty="0" smtClean="0">
                <a:latin typeface="+mn-lt"/>
              </a:rPr>
              <a:t> </a:t>
            </a:r>
            <a:r>
              <a:rPr lang="it-IT" sz="1500" dirty="0" smtClean="0">
                <a:solidFill>
                  <a:srgbClr val="FF0000"/>
                </a:solidFill>
                <a:latin typeface="+mn-lt"/>
              </a:rPr>
              <a:t>28/11/2019</a:t>
            </a:r>
            <a:r>
              <a:rPr lang="it-IT" altLang="it-IT" dirty="0"/>
              <a:t/>
            </a:r>
            <a:br>
              <a:rPr lang="it-IT" altLang="it-IT" dirty="0"/>
            </a:br>
            <a:endParaRPr lang="it-IT" altLang="it-IT" sz="1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02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 smtClean="0"/>
              <a:t>IMMATRICOLAZIONE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836712"/>
            <a:ext cx="8424862" cy="482453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endParaRPr lang="it-IT" sz="1400" dirty="0" smtClean="0"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it-IT" sz="1400" dirty="0" smtClean="0">
                <a:latin typeface="+mn-lt"/>
              </a:rPr>
              <a:t>Termine </a:t>
            </a:r>
            <a:r>
              <a:rPr lang="it-IT" sz="1400" dirty="0">
                <a:latin typeface="+mn-lt"/>
              </a:rPr>
              <a:t>immatricolazioni senza </a:t>
            </a:r>
            <a:r>
              <a:rPr lang="it-IT" sz="1400" dirty="0" smtClean="0">
                <a:latin typeface="+mn-lt"/>
              </a:rPr>
              <a:t>mora: </a:t>
            </a:r>
            <a:r>
              <a:rPr lang="it-IT" sz="1400" b="1" dirty="0">
                <a:solidFill>
                  <a:srgbClr val="FF0000"/>
                </a:solidFill>
                <a:latin typeface="+mn-lt"/>
              </a:rPr>
              <a:t>dal 25 luglio 2019 al 31 ottobre 2019 </a:t>
            </a:r>
            <a:endParaRPr lang="it-IT" sz="1400" b="1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  <a:defRPr/>
            </a:pPr>
            <a:endParaRPr lang="it-IT" sz="1400" b="1" dirty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it-IT" sz="1400" dirty="0">
                <a:latin typeface="+mn-lt"/>
              </a:rPr>
              <a:t>Termine immatricolazione tardiva (con mora</a:t>
            </a:r>
            <a:r>
              <a:rPr lang="it-IT" sz="1400" dirty="0" smtClean="0">
                <a:latin typeface="+mn-lt"/>
              </a:rPr>
              <a:t>):  </a:t>
            </a:r>
            <a:r>
              <a:rPr lang="it-IT" sz="1400" b="1" dirty="0">
                <a:solidFill>
                  <a:srgbClr val="FF0000"/>
                </a:solidFill>
                <a:latin typeface="+mn-lt"/>
              </a:rPr>
              <a:t>28 novembre 2019 </a:t>
            </a:r>
            <a:endParaRPr lang="it-IT" sz="1400" b="1" dirty="0" smtClean="0">
              <a:solidFill>
                <a:srgbClr val="FF0000"/>
              </a:solidFill>
              <a:latin typeface="+mn-lt"/>
            </a:endParaRPr>
          </a:p>
          <a:p>
            <a:pPr>
              <a:spcBef>
                <a:spcPts val="0"/>
              </a:spcBef>
              <a:defRPr/>
            </a:pPr>
            <a:endParaRPr lang="it-IT" sz="1400" b="1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it-IT" sz="1400" dirty="0">
                <a:latin typeface="+mn-lt"/>
              </a:rPr>
              <a:t>Termine per l’iscrizione alla verifica della preparazione registrandosi sul portale Studenti online e caricando il proprio curriculum (esclusivamente nel formato richiesto), certificato o autocertificazione firmata del possesso dei titoli accademici, copia di un valido documento di identità con firma </a:t>
            </a:r>
            <a:r>
              <a:rPr lang="it-IT" sz="1400" dirty="0" smtClean="0">
                <a:latin typeface="+mn-lt"/>
              </a:rPr>
              <a:t>leggibile:</a:t>
            </a:r>
          </a:p>
          <a:p>
            <a:pPr algn="just"/>
            <a:endParaRPr lang="it-IT" sz="1400" dirty="0">
              <a:latin typeface="+mn-lt"/>
            </a:endParaRPr>
          </a:p>
          <a:p>
            <a:r>
              <a:rPr lang="it-IT" sz="1400" b="1" dirty="0" err="1" smtClean="0">
                <a:latin typeface="+mn-lt"/>
              </a:rPr>
              <a:t>I</a:t>
            </a:r>
            <a:r>
              <a:rPr lang="it-IT" sz="1400" b="1" baseline="30000" dirty="0" err="1" smtClean="0">
                <a:latin typeface="+mn-lt"/>
              </a:rPr>
              <a:t>a</a:t>
            </a:r>
            <a:r>
              <a:rPr lang="it-IT" sz="1400" b="1" dirty="0">
                <a:latin typeface="+mn-lt"/>
              </a:rPr>
              <a:t>   22/07/19 (ore 12:00)</a:t>
            </a:r>
            <a:endParaRPr lang="it-IT" sz="1400" dirty="0">
              <a:latin typeface="+mn-lt"/>
            </a:endParaRPr>
          </a:p>
          <a:p>
            <a:r>
              <a:rPr lang="it-IT" sz="1400" b="1" dirty="0" err="1">
                <a:latin typeface="+mn-lt"/>
              </a:rPr>
              <a:t>II</a:t>
            </a:r>
            <a:r>
              <a:rPr lang="it-IT" sz="1400" b="1" baseline="30000" dirty="0" err="1">
                <a:latin typeface="+mn-lt"/>
              </a:rPr>
              <a:t>a</a:t>
            </a:r>
            <a:r>
              <a:rPr lang="it-IT" sz="1400" dirty="0">
                <a:latin typeface="+mn-lt"/>
              </a:rPr>
              <a:t> </a:t>
            </a:r>
            <a:r>
              <a:rPr lang="it-IT" sz="1400" dirty="0" smtClean="0">
                <a:latin typeface="+mn-lt"/>
              </a:rPr>
              <a:t> </a:t>
            </a:r>
            <a:r>
              <a:rPr lang="it-IT" sz="1400" b="1" dirty="0" smtClean="0">
                <a:latin typeface="+mn-lt"/>
              </a:rPr>
              <a:t>08/10/19 </a:t>
            </a:r>
            <a:r>
              <a:rPr lang="it-IT" sz="1400" b="1" dirty="0">
                <a:latin typeface="+mn-lt"/>
              </a:rPr>
              <a:t>ore 12:00)</a:t>
            </a:r>
            <a:r>
              <a:rPr lang="it-IT" sz="1400" dirty="0">
                <a:latin typeface="+mn-lt"/>
              </a:rPr>
              <a:t>   </a:t>
            </a:r>
          </a:p>
          <a:p>
            <a:r>
              <a:rPr lang="it-IT" sz="1400" b="1" dirty="0" err="1">
                <a:latin typeface="+mn-lt"/>
              </a:rPr>
              <a:t>III</a:t>
            </a:r>
            <a:r>
              <a:rPr lang="it-IT" sz="1400" b="1" baseline="30000" dirty="0" err="1">
                <a:latin typeface="+mn-lt"/>
              </a:rPr>
              <a:t>a</a:t>
            </a:r>
            <a:r>
              <a:rPr lang="it-IT" sz="1400" b="1" dirty="0">
                <a:latin typeface="+mn-lt"/>
              </a:rPr>
              <a:t>  12/11/19 (ore 12:00</a:t>
            </a:r>
            <a:r>
              <a:rPr lang="it-IT" sz="1400" b="1" dirty="0" smtClean="0">
                <a:latin typeface="+mn-lt"/>
              </a:rPr>
              <a:t>)</a:t>
            </a:r>
          </a:p>
          <a:p>
            <a:endParaRPr lang="it-IT" sz="1400" dirty="0">
              <a:latin typeface="+mn-lt"/>
            </a:endParaRPr>
          </a:p>
          <a:p>
            <a:r>
              <a:rPr lang="it-IT" sz="1400" dirty="0">
                <a:latin typeface="+mn-lt"/>
              </a:rPr>
              <a:t>L</a:t>
            </a:r>
            <a:r>
              <a:rPr lang="it-IT" sz="1400" dirty="0" smtClean="0">
                <a:latin typeface="+mn-lt"/>
              </a:rPr>
              <a:t>a </a:t>
            </a:r>
            <a:r>
              <a:rPr lang="it-IT" sz="1400" dirty="0">
                <a:latin typeface="+mn-lt"/>
              </a:rPr>
              <a:t>seconda rata dovrà essere pagata il 19.12.2019 per cui tutte le immatricolazioni dovranno concludersi entro il </a:t>
            </a:r>
            <a:r>
              <a:rPr lang="it-IT" sz="1400" dirty="0" smtClean="0">
                <a:latin typeface="+mn-lt"/>
              </a:rPr>
              <a:t>28.11.2019</a:t>
            </a:r>
            <a:r>
              <a:rPr lang="it-IT" sz="1400" b="1" dirty="0" smtClean="0">
                <a:latin typeface="+mn-lt"/>
              </a:rPr>
              <a:t>.</a:t>
            </a:r>
          </a:p>
          <a:p>
            <a:endParaRPr lang="it-IT" sz="1400" b="1" dirty="0" smtClean="0"/>
          </a:p>
          <a:p>
            <a:pPr algn="just"/>
            <a:r>
              <a:rPr lang="it-IT" sz="1400" dirty="0" smtClean="0"/>
              <a:t>È </a:t>
            </a:r>
            <a:r>
              <a:rPr lang="it-IT" sz="1400" dirty="0"/>
              <a:t>consentito però agli studenti di laurea triennale conseguire il titolo di primo livello entro il 19.12.2019, con </a:t>
            </a:r>
            <a:r>
              <a:rPr lang="it-IT" sz="1600" b="1" dirty="0">
                <a:solidFill>
                  <a:srgbClr val="FF0000"/>
                </a:solidFill>
              </a:rPr>
              <a:t>immatricolazione condizionata entro il 28.11.2019</a:t>
            </a:r>
            <a:r>
              <a:rPr lang="it-IT" sz="1400" dirty="0" smtClean="0"/>
              <a:t>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8877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 smtClean="0"/>
              <a:t>TASSE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algn="just">
              <a:spcBef>
                <a:spcPts val="0"/>
              </a:spcBef>
              <a:defRPr/>
            </a:pPr>
            <a:r>
              <a:rPr lang="it-IT" sz="1400" dirty="0">
                <a:solidFill>
                  <a:prstClr val="black"/>
                </a:solidFill>
                <a:latin typeface="+mn-lt"/>
              </a:rPr>
              <a:t>Importo massimo per Biologia Marina</a:t>
            </a:r>
            <a:r>
              <a:rPr lang="it-IT" sz="1400" b="1" dirty="0">
                <a:solidFill>
                  <a:prstClr val="black"/>
                </a:solidFill>
                <a:latin typeface="+mn-lt"/>
              </a:rPr>
              <a:t>: € </a:t>
            </a:r>
            <a:r>
              <a:rPr lang="it-IT" sz="1400" b="1" dirty="0" smtClean="0">
                <a:solidFill>
                  <a:prstClr val="black"/>
                </a:solidFill>
                <a:latin typeface="+mn-lt"/>
              </a:rPr>
              <a:t>2.550</a:t>
            </a:r>
          </a:p>
          <a:p>
            <a:pPr lvl="0" algn="just">
              <a:spcBef>
                <a:spcPts val="0"/>
              </a:spcBef>
              <a:defRPr/>
            </a:pPr>
            <a:endParaRPr lang="it-IT" sz="1400" b="1" dirty="0">
              <a:solidFill>
                <a:prstClr val="black"/>
              </a:solidFill>
              <a:latin typeface="+mn-lt"/>
            </a:endParaRPr>
          </a:p>
          <a:p>
            <a:pPr lvl="0" algn="just">
              <a:spcBef>
                <a:spcPts val="0"/>
              </a:spcBef>
              <a:defRPr/>
            </a:pPr>
            <a:r>
              <a:rPr lang="it-IT" sz="1400" dirty="0">
                <a:solidFill>
                  <a:prstClr val="black"/>
                </a:solidFill>
                <a:latin typeface="+mn-lt"/>
              </a:rPr>
              <a:t>In caso di pagamenti in ritardo oltre le scadenze sarà applicata automaticamente una mora di 30 € fino a 30 giorni di ritardo dalla scadenza. Per ritardi ulteriori la mora è di 150 €</a:t>
            </a:r>
            <a:r>
              <a:rPr lang="it-IT" sz="1400" dirty="0" smtClean="0">
                <a:solidFill>
                  <a:prstClr val="black"/>
                </a:solidFill>
                <a:latin typeface="+mn-lt"/>
              </a:rPr>
              <a:t>.</a:t>
            </a:r>
          </a:p>
          <a:p>
            <a:pPr lvl="0" algn="just">
              <a:spcBef>
                <a:spcPts val="0"/>
              </a:spcBef>
              <a:defRPr/>
            </a:pPr>
            <a:endParaRPr lang="it-IT" sz="1400" dirty="0">
              <a:solidFill>
                <a:prstClr val="black"/>
              </a:solidFill>
              <a:latin typeface="+mn-lt"/>
            </a:endParaRPr>
          </a:p>
          <a:p>
            <a:pPr lvl="0" algn="just">
              <a:defRPr/>
            </a:pPr>
            <a:r>
              <a:rPr lang="it-IT" sz="1400" dirty="0">
                <a:solidFill>
                  <a:prstClr val="black"/>
                </a:solidFill>
                <a:latin typeface="+mn-lt"/>
              </a:rPr>
              <a:t>L’Università di Bologna </a:t>
            </a:r>
            <a:r>
              <a:rPr lang="it-IT" sz="1400" dirty="0" smtClean="0">
                <a:solidFill>
                  <a:prstClr val="black"/>
                </a:solidFill>
                <a:latin typeface="+mn-lt"/>
              </a:rPr>
              <a:t>utilizza un sistema </a:t>
            </a:r>
            <a:r>
              <a:rPr lang="it-IT" sz="1400" dirty="0">
                <a:solidFill>
                  <a:prstClr val="black"/>
                </a:solidFill>
                <a:latin typeface="+mn-lt"/>
              </a:rPr>
              <a:t>di calcolo dei contributi studenteschi. </a:t>
            </a:r>
            <a:r>
              <a:rPr lang="it-IT" sz="1400" b="1" dirty="0">
                <a:solidFill>
                  <a:prstClr val="black"/>
                </a:solidFill>
                <a:latin typeface="+mn-lt"/>
              </a:rPr>
              <a:t>Tutti gli studenti pagano in base al proprio ISEE qualunque sia il corso di studio a cui si iscrivono</a:t>
            </a:r>
            <a:r>
              <a:rPr lang="it-IT" sz="1400" dirty="0">
                <a:solidFill>
                  <a:prstClr val="black"/>
                </a:solidFill>
                <a:latin typeface="+mn-lt"/>
              </a:rPr>
              <a:t>.</a:t>
            </a:r>
          </a:p>
          <a:p>
            <a:pPr lvl="0" algn="just">
              <a:defRPr/>
            </a:pPr>
            <a:r>
              <a:rPr lang="it-IT" sz="1400" b="1" dirty="0">
                <a:solidFill>
                  <a:prstClr val="black"/>
                </a:solidFill>
                <a:latin typeface="+mn-lt"/>
              </a:rPr>
              <a:t>Fino a 23.000,00 € di ISEE è previsto l’esonero totale</a:t>
            </a:r>
            <a:r>
              <a:rPr lang="it-IT" sz="1400" dirty="0">
                <a:solidFill>
                  <a:prstClr val="black"/>
                </a:solidFill>
                <a:latin typeface="+mn-lt"/>
              </a:rPr>
              <a:t>, oltre questa soglia la contribuzione è calcolata in misura progressiva con particolari agevolazioni per i redditi più bassi.</a:t>
            </a:r>
          </a:p>
          <a:p>
            <a:pPr lvl="0"/>
            <a:r>
              <a:rPr lang="it-IT" sz="1400" b="1" dirty="0">
                <a:solidFill>
                  <a:prstClr val="black"/>
                </a:solidFill>
                <a:latin typeface="+mn-lt"/>
              </a:rPr>
              <a:t>Per presentare l'ISEE </a:t>
            </a:r>
            <a:r>
              <a:rPr lang="it-IT" sz="1400" dirty="0">
                <a:solidFill>
                  <a:prstClr val="black"/>
                </a:solidFill>
                <a:latin typeface="+mn-lt"/>
              </a:rPr>
              <a:t>accedi con le credenziali d’Ateneo al </a:t>
            </a:r>
            <a:r>
              <a:rPr lang="it-IT" sz="1400" dirty="0">
                <a:solidFill>
                  <a:prstClr val="black"/>
                </a:solidFill>
                <a:latin typeface="+mn-lt"/>
                <a:hlinkClick r:id="rId2"/>
              </a:rPr>
              <a:t>Modulo ER-GO </a:t>
            </a:r>
            <a:r>
              <a:rPr lang="it-IT" sz="1400" dirty="0">
                <a:solidFill>
                  <a:prstClr val="black"/>
                </a:solidFill>
                <a:latin typeface="+mn-lt"/>
              </a:rPr>
              <a:t>e compila le sezioni "Dati personali" e  "Dati economici" </a:t>
            </a:r>
            <a:r>
              <a:rPr lang="it-IT" sz="1400" b="1" dirty="0">
                <a:solidFill>
                  <a:prstClr val="black"/>
                </a:solidFill>
                <a:latin typeface="+mn-lt"/>
              </a:rPr>
              <a:t>entro il 30 ottobre 2019 alle ore 18:00. </a:t>
            </a:r>
            <a:endParaRPr lang="it-IT" sz="1400" dirty="0">
              <a:solidFill>
                <a:prstClr val="black"/>
              </a:solidFill>
              <a:latin typeface="+mn-lt"/>
            </a:endParaRPr>
          </a:p>
          <a:p>
            <a:pPr lvl="0"/>
            <a:r>
              <a:rPr lang="it-IT" sz="1400" dirty="0">
                <a:solidFill>
                  <a:prstClr val="black"/>
                </a:solidFill>
                <a:latin typeface="+mn-lt"/>
              </a:rPr>
              <a:t>Oltre questa data è possibile presentare la domanda fino al termine perentorio del 15 novembre 2019 alle ore 18:00 con un'indennità di 100 € che verrà addebitata contestualmente alla seconda rata</a:t>
            </a:r>
          </a:p>
          <a:p>
            <a:pPr lvl="0" algn="just">
              <a:defRPr/>
            </a:pPr>
            <a:r>
              <a:rPr lang="it-IT" sz="1400" dirty="0">
                <a:solidFill>
                  <a:prstClr val="black"/>
                </a:solidFill>
                <a:latin typeface="+mn-lt"/>
              </a:rPr>
              <a:t>Per iscriverti al I anno o ai successivi devi versare entro le </a:t>
            </a:r>
            <a:r>
              <a:rPr lang="it-IT" sz="1400" b="1" dirty="0">
                <a:solidFill>
                  <a:prstClr val="black"/>
                </a:solidFill>
                <a:latin typeface="+mn-lt"/>
                <a:hlinkClick r:id="rId3"/>
              </a:rPr>
              <a:t>scadenze previste</a:t>
            </a:r>
            <a:r>
              <a:rPr lang="it-IT" sz="1400" dirty="0">
                <a:solidFill>
                  <a:prstClr val="black"/>
                </a:solidFill>
                <a:latin typeface="+mn-lt"/>
              </a:rPr>
              <a:t> solo la tassa regionale (140,00 €), l’imposta di bollo (16,00 €) e il premio assicurativo (1,64 €). L'ulteriore importo puoi pagarlo in una sola rata se devi versare fino a 500 €, in due rate oltre 500 €.</a:t>
            </a:r>
          </a:p>
          <a:p>
            <a:pPr lvl="0"/>
            <a:r>
              <a:rPr lang="it-IT" sz="1400" dirty="0">
                <a:solidFill>
                  <a:prstClr val="black"/>
                </a:solidFill>
                <a:latin typeface="+mn-lt"/>
              </a:rPr>
              <a:t>seconda rata: 19 dicembre 2019</a:t>
            </a:r>
          </a:p>
          <a:p>
            <a:pPr lvl="0"/>
            <a:r>
              <a:rPr lang="it-IT" sz="1400" dirty="0">
                <a:solidFill>
                  <a:prstClr val="black"/>
                </a:solidFill>
                <a:latin typeface="+mn-lt"/>
              </a:rPr>
              <a:t>terza rata: 16 marzo 2020</a:t>
            </a:r>
          </a:p>
          <a:p>
            <a:pPr lvl="0" algn="just"/>
            <a:r>
              <a:rPr lang="it-IT" sz="1400" dirty="0">
                <a:solidFill>
                  <a:prstClr val="black"/>
                </a:solidFill>
                <a:latin typeface="+mn-lt"/>
                <a:hlinkClick r:id="rId4"/>
              </a:rPr>
              <a:t>https://</a:t>
            </a:r>
            <a:r>
              <a:rPr lang="it-IT" sz="1400" dirty="0" smtClean="0">
                <a:solidFill>
                  <a:prstClr val="black"/>
                </a:solidFill>
                <a:latin typeface="+mn-lt"/>
                <a:hlinkClick r:id="rId4"/>
              </a:rPr>
              <a:t>www.unibo.it/it/didattica/iscrizioni-trasferimenti-e-laurea/tasse-e-contributi</a:t>
            </a:r>
            <a:r>
              <a:rPr lang="it-IT" sz="14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it-IT" sz="1400" dirty="0" smtClean="0">
                <a:solidFill>
                  <a:prstClr val="black"/>
                </a:solidFill>
                <a:latin typeface="Calibri"/>
              </a:rPr>
              <a:t> </a:t>
            </a:r>
            <a:endParaRPr lang="it-IT" sz="1400" dirty="0">
              <a:solidFill>
                <a:prstClr val="black"/>
              </a:solidFill>
              <a:latin typeface="Calibri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95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sz="1800" dirty="0"/>
              <a:t>Prolungamento della durata degli studi - Studente a tempo parziale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8424862" cy="547260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>
                <a:latin typeface="+mn-lt"/>
              </a:rPr>
              <a:t>Se sei iscritto in corso puoi prolungare la durata degli studi svolgendo la carriera universitaria in un tempo superiore a quello previsto senza andare fuori corso</a:t>
            </a:r>
            <a:r>
              <a:rPr lang="it-IT" sz="1400" dirty="0" smtClean="0">
                <a:latin typeface="+mn-lt"/>
              </a:rPr>
              <a:t>.</a:t>
            </a:r>
          </a:p>
          <a:p>
            <a:pPr algn="just"/>
            <a:endParaRPr lang="it-IT" sz="14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b="1" dirty="0">
                <a:latin typeface="+mn-lt"/>
              </a:rPr>
              <a:t>per i Corsi di Laurea Magistrale o Specialistica</a:t>
            </a:r>
            <a:r>
              <a:rPr lang="it-IT" sz="1400" dirty="0">
                <a:latin typeface="+mn-lt"/>
              </a:rPr>
              <a:t> i 120 CFU sono distribuiti in 4 anni anziché in 2. Per ciascun biennio, nel piano di studi, ti verranno caricati 60 </a:t>
            </a:r>
            <a:r>
              <a:rPr lang="it-IT" sz="1400" dirty="0" smtClean="0">
                <a:latin typeface="+mn-lt"/>
              </a:rPr>
              <a:t>CFU</a:t>
            </a:r>
          </a:p>
          <a:p>
            <a:pPr algn="just"/>
            <a:endParaRPr lang="it-IT" sz="14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>
                <a:latin typeface="+mn-lt"/>
              </a:rPr>
              <a:t>Per fare domanda devi aver pagato l’immatricolazione o l’iscrizione e presentare alla segreteria studenti </a:t>
            </a:r>
            <a:r>
              <a:rPr lang="it-IT" sz="1400" dirty="0" smtClean="0">
                <a:latin typeface="+mn-lt"/>
              </a:rPr>
              <a:t>(via Baccarini n. 27 – Ravenna) il </a:t>
            </a:r>
            <a:r>
              <a:rPr lang="it-IT" sz="1400" dirty="0">
                <a:latin typeface="+mn-lt"/>
                <a:hlinkClick r:id="rId2"/>
              </a:rPr>
              <a:t>Modulo richiesta Prolungamento della durata degli studi - Studente a tempo parziale [.pdf]</a:t>
            </a:r>
            <a:r>
              <a:rPr lang="it-IT" sz="1400" dirty="0">
                <a:latin typeface="+mn-lt"/>
              </a:rPr>
              <a:t> entro e non oltre il 28 novembre 2019</a:t>
            </a:r>
            <a:r>
              <a:rPr lang="it-IT" sz="1400" dirty="0" smtClean="0">
                <a:latin typeface="+mn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4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+mn-lt"/>
              </a:rPr>
              <a:t>una </a:t>
            </a:r>
            <a:r>
              <a:rPr lang="it-IT" sz="1400" dirty="0">
                <a:latin typeface="+mn-lt"/>
              </a:rPr>
              <a:t>volta optato per prolungare la durata degli studi come studente a tempo parziale devi mantenere la scelta per almeno due anni. </a:t>
            </a:r>
            <a:r>
              <a:rPr lang="it-IT" sz="1400" b="1" dirty="0">
                <a:latin typeface="+mn-lt"/>
              </a:rPr>
              <a:t>Per rinunciare al percorso a tempo parziale, trascorsi i due anni, è necessario fare formale richiesta presso la segreteria utilizzando il </a:t>
            </a:r>
            <a:r>
              <a:rPr lang="it-IT" sz="1400" b="1" dirty="0">
                <a:latin typeface="+mn-lt"/>
                <a:hlinkClick r:id="rId3"/>
              </a:rPr>
              <a:t>Modulo di rinuncia al percorso a tempo parziale [.pdf</a:t>
            </a:r>
            <a:r>
              <a:rPr lang="it-IT" sz="1400" b="1" dirty="0" smtClean="0">
                <a:latin typeface="+mn-lt"/>
                <a:hlinkClick r:id="rId3"/>
              </a:rPr>
              <a:t>]</a:t>
            </a:r>
            <a:r>
              <a:rPr lang="it-IT" altLang="it-IT" sz="1400" dirty="0" smtClean="0">
                <a:latin typeface="+mn-lt"/>
              </a:rPr>
              <a:t>.</a:t>
            </a:r>
          </a:p>
          <a:p>
            <a:pPr algn="just"/>
            <a:endParaRPr lang="it-IT" altLang="it-IT" sz="14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+mn-lt"/>
              </a:rPr>
              <a:t>Gli </a:t>
            </a:r>
            <a:r>
              <a:rPr lang="it-IT" sz="1400" dirty="0">
                <a:latin typeface="+mn-lt"/>
              </a:rPr>
              <a:t>studenti che </a:t>
            </a:r>
            <a:r>
              <a:rPr lang="it-IT" sz="1400" b="1" dirty="0">
                <a:latin typeface="+mn-lt"/>
              </a:rPr>
              <a:t>presentano l’ISEE</a:t>
            </a:r>
            <a:r>
              <a:rPr lang="it-IT" sz="1400" dirty="0">
                <a:latin typeface="+mn-lt"/>
              </a:rPr>
              <a:t> devono versare l’importo calcolato sulla base del valore ISEE e dei requisiti di merito fino a concorrenza del 50% dell’importo massimo previsto per il corso di studi. </a:t>
            </a:r>
            <a:br>
              <a:rPr lang="it-IT" sz="1400" dirty="0">
                <a:latin typeface="+mn-lt"/>
              </a:rPr>
            </a:br>
            <a:r>
              <a:rPr lang="it-IT" sz="1400" dirty="0">
                <a:latin typeface="+mn-lt"/>
              </a:rPr>
              <a:t>I requisiti di merito sono ridotti del 50% rispetto a quelli previsti per gli studenti a tempo pieno e sono valutati in relazione al percorso adottato nell’anno accademico precedente</a:t>
            </a:r>
            <a:r>
              <a:rPr lang="it-IT" sz="1400" dirty="0" smtClean="0">
                <a:latin typeface="+mn-lt"/>
              </a:rPr>
              <a:t>. </a:t>
            </a:r>
            <a:r>
              <a:rPr lang="it-IT" sz="1400" dirty="0">
                <a:latin typeface="+mn-lt"/>
              </a:rPr>
              <a:t/>
            </a:r>
            <a:br>
              <a:rPr lang="it-IT" sz="1400" dirty="0">
                <a:latin typeface="+mn-lt"/>
              </a:rPr>
            </a:br>
            <a:r>
              <a:rPr lang="it-IT" sz="1400" dirty="0">
                <a:latin typeface="+mn-lt"/>
              </a:rPr>
              <a:t>Gli studenti che </a:t>
            </a:r>
            <a:r>
              <a:rPr lang="it-IT" sz="1400" b="1" dirty="0">
                <a:latin typeface="+mn-lt"/>
              </a:rPr>
              <a:t>non presentano l’ISEE</a:t>
            </a:r>
            <a:r>
              <a:rPr lang="it-IT" sz="1400" dirty="0">
                <a:latin typeface="+mn-lt"/>
              </a:rPr>
              <a:t> devono versare il 50%  dell’importo massimo previsto per il corso di studi.</a:t>
            </a:r>
            <a:r>
              <a:rPr lang="it-IT" altLang="it-IT" sz="1400" dirty="0" smtClean="0">
                <a:latin typeface="+mn-lt"/>
              </a:rPr>
              <a:t>. </a:t>
            </a:r>
            <a:endParaRPr lang="it-IT" altLang="it-IT" sz="1400" dirty="0">
              <a:latin typeface="+mn-lt"/>
            </a:endParaRPr>
          </a:p>
          <a:p>
            <a:r>
              <a:rPr lang="it-IT" altLang="it-IT" sz="1400" dirty="0">
                <a:latin typeface="+mn-lt"/>
                <a:hlinkClick r:id="rId4"/>
              </a:rPr>
              <a:t>https://</a:t>
            </a:r>
            <a:r>
              <a:rPr lang="it-IT" altLang="it-IT" sz="1400" dirty="0" smtClean="0">
                <a:latin typeface="+mn-lt"/>
                <a:hlinkClick r:id="rId4"/>
              </a:rPr>
              <a:t>www.unibo.it/it/didattica/iscrizioni-trasferimenti-e-laurea/prolungamento-durata-studi-studente-tempo-parziale</a:t>
            </a:r>
            <a:r>
              <a:rPr lang="it-IT" altLang="it-IT" sz="1400" dirty="0" smtClean="0">
                <a:latin typeface="+mn-lt"/>
              </a:rPr>
              <a:t> </a:t>
            </a:r>
            <a:endParaRPr lang="it-IT" altLang="it-IT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93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Aula Magna: </a:t>
            </a:r>
            <a:br>
              <a:rPr lang="it-IT" dirty="0"/>
            </a:br>
            <a:r>
              <a:rPr lang="it-IT" dirty="0"/>
              <a:t>Sala studio - Punto ristoro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268761"/>
            <a:ext cx="8424862" cy="4752528"/>
          </a:xfrm>
        </p:spPr>
        <p:txBody>
          <a:bodyPr/>
          <a:lstStyle/>
          <a:p>
            <a:pPr>
              <a:defRPr/>
            </a:pPr>
            <a:r>
              <a:rPr lang="it-IT" altLang="it-IT" sz="2800" b="1" dirty="0"/>
              <a:t>Aula Magna: Sala studio – punto ristoro</a:t>
            </a:r>
            <a:r>
              <a:rPr lang="it-IT" altLang="it-IT" sz="2800" dirty="0"/>
              <a:t>:</a:t>
            </a:r>
          </a:p>
          <a:p>
            <a:pPr algn="just">
              <a:defRPr/>
            </a:pPr>
            <a:r>
              <a:rPr lang="it-IT" altLang="it-IT" dirty="0"/>
              <a:t>L’Aula Magna è stata allestita come sala studio – punto </a:t>
            </a:r>
            <a:r>
              <a:rPr lang="it-IT" altLang="it-IT" dirty="0" smtClean="0"/>
              <a:t>ristoro.</a:t>
            </a:r>
            <a:endParaRPr lang="it-IT" altLang="it-IT" dirty="0"/>
          </a:p>
          <a:p>
            <a:pPr algn="just">
              <a:defRPr/>
            </a:pPr>
            <a:r>
              <a:rPr lang="it-IT" altLang="it-IT" dirty="0"/>
              <a:t>In questa area potrete usufruire di 3 postazioni informatiche accessibili utilizzando le credenziali di ateneo e di 40 postazioni per studiare.</a:t>
            </a:r>
          </a:p>
          <a:p>
            <a:pPr algn="just">
              <a:defRPr/>
            </a:pPr>
            <a:r>
              <a:rPr lang="it-IT" altLang="it-IT" b="1" dirty="0">
                <a:solidFill>
                  <a:srgbClr val="C00000"/>
                </a:solidFill>
              </a:rPr>
              <a:t>Dalle ore 13;00 alle ore 14;00 l’Aula Magna è destinata a punto di ristoro </a:t>
            </a:r>
            <a:r>
              <a:rPr lang="it-IT" altLang="it-IT" dirty="0"/>
              <a:t>per gli studenti che potranno utilizzare i tavoli per consumare il pranzo usufruendo di due forni a microonde e di un frigorifero ivi presenti</a:t>
            </a:r>
            <a:r>
              <a:rPr lang="it-IT" altLang="it-IT" dirty="0" smtClean="0"/>
              <a:t>.</a:t>
            </a:r>
          </a:p>
          <a:p>
            <a:pPr algn="just">
              <a:defRPr/>
            </a:pPr>
            <a:r>
              <a:rPr lang="it-IT" altLang="it-IT" sz="1600" b="1" dirty="0" smtClean="0"/>
              <a:t>L’atrio dei laboratori è destinato prevalentemente a doceti e personale  T.A.</a:t>
            </a:r>
            <a:endParaRPr lang="it-IT" altLang="it-IT" sz="1600" b="1" dirty="0"/>
          </a:p>
          <a:p>
            <a:pPr>
              <a:defRPr/>
            </a:pPr>
            <a:r>
              <a:rPr lang="it-IT" altLang="it-IT" dirty="0"/>
              <a:t>Gli studenti sono pregati di lasciare gli spazi puliti e ordinati.</a:t>
            </a:r>
            <a:br>
              <a:rPr lang="it-IT" altLang="it-IT" dirty="0"/>
            </a:br>
            <a:r>
              <a:rPr lang="it-IT" altLang="it-IT" dirty="0"/>
              <a:t/>
            </a:r>
            <a:br>
              <a:rPr lang="it-IT" altLang="it-IT" dirty="0"/>
            </a:br>
            <a:r>
              <a:rPr lang="it-IT" b="1" dirty="0">
                <a:cs typeface="Arial" panose="020B0604020202020204" pitchFamily="34" charset="0"/>
              </a:rPr>
              <a:t>Dove:</a:t>
            </a:r>
            <a:r>
              <a:rPr lang="it-IT" dirty="0">
                <a:cs typeface="Arial" panose="020B0604020202020204" pitchFamily="34" charset="0"/>
              </a:rPr>
              <a:t>  ITAS, (2° piano) Via dell’Agricoltura, 5 Ravenna</a:t>
            </a:r>
          </a:p>
          <a:p>
            <a:pPr>
              <a:defRPr/>
            </a:pPr>
            <a:r>
              <a:rPr lang="it-IT" altLang="it-IT" b="1" dirty="0"/>
              <a:t>Orari:  </a:t>
            </a:r>
            <a:r>
              <a:rPr lang="it-IT" altLang="it-IT" u="sng" dirty="0"/>
              <a:t>Punto Ristoro</a:t>
            </a:r>
            <a:r>
              <a:rPr lang="it-IT" altLang="it-IT" dirty="0"/>
              <a:t>: dal lunedì al venerdì dalle 13:00 alle 14:00;</a:t>
            </a:r>
            <a:br>
              <a:rPr lang="it-IT" altLang="it-IT" dirty="0"/>
            </a:br>
            <a:r>
              <a:rPr lang="it-IT" altLang="it-IT" dirty="0"/>
              <a:t>            </a:t>
            </a:r>
            <a:r>
              <a:rPr lang="it-IT" altLang="it-IT" u="sng" dirty="0"/>
              <a:t>Sala studio:</a:t>
            </a:r>
            <a:r>
              <a:rPr lang="it-IT" altLang="it-IT" dirty="0"/>
              <a:t>    </a:t>
            </a:r>
            <a:r>
              <a:rPr lang="it-IT" altLang="it-IT" dirty="0" smtClean="0"/>
              <a:t>dal </a:t>
            </a:r>
            <a:r>
              <a:rPr lang="it-IT" altLang="it-IT" dirty="0"/>
              <a:t>lunedì al venerdì 09:00 – 13:00;</a:t>
            </a:r>
          </a:p>
          <a:p>
            <a:pPr>
              <a:defRPr/>
            </a:pPr>
            <a:r>
              <a:rPr lang="it-IT" altLang="it-IT" dirty="0"/>
              <a:t>                                  </a:t>
            </a:r>
            <a:r>
              <a:rPr lang="it-IT" altLang="it-IT" dirty="0" smtClean="0"/>
              <a:t>  dal </a:t>
            </a:r>
            <a:r>
              <a:rPr lang="it-IT" altLang="it-IT" dirty="0"/>
              <a:t>lunedì al giovedì 14:00 – 17:00.</a:t>
            </a:r>
            <a:endParaRPr lang="it-IT" altLang="it-IT" b="1" u="sng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863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r>
              <a:rPr lang="it-IT" dirty="0" smtClean="0"/>
              <a:t>DIVIETI ED OBBLIGHI </a:t>
            </a:r>
            <a:endParaRPr lang="it-IT" dirty="0"/>
          </a:p>
        </p:txBody>
      </p:sp>
      <p:sp>
        <p:nvSpPr>
          <p:cNvPr id="4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 algn="just">
              <a:buFontTx/>
              <a:buChar char="-"/>
            </a:pPr>
            <a:r>
              <a:rPr lang="it-IT" dirty="0" smtClean="0"/>
              <a:t>In tutte le strutture universitarie è severamente </a:t>
            </a:r>
            <a:r>
              <a:rPr lang="it-IT" b="1" dirty="0" smtClean="0">
                <a:solidFill>
                  <a:srgbClr val="C00000"/>
                </a:solidFill>
              </a:rPr>
              <a:t>VIETATO FUMARE</a:t>
            </a:r>
          </a:p>
          <a:p>
            <a:pPr marL="285750" indent="-285750" algn="just">
              <a:buFontTx/>
              <a:buChar char="-"/>
            </a:pPr>
            <a:r>
              <a:rPr lang="it-IT" dirty="0" smtClean="0"/>
              <a:t>È consentito fumare solo nelle aree dedicate e lontano da porte e finestre degli edifici e senza recare danno ad altri.</a:t>
            </a:r>
          </a:p>
          <a:p>
            <a:pPr marL="285750" indent="-285750" algn="just">
              <a:buFontTx/>
              <a:buChar char="-"/>
            </a:pPr>
            <a:endParaRPr lang="it-IT" dirty="0" smtClean="0"/>
          </a:p>
          <a:p>
            <a:pPr marL="285750" indent="-285750" algn="just">
              <a:buFontTx/>
              <a:buChar char="-"/>
            </a:pPr>
            <a:r>
              <a:rPr lang="it-IT" dirty="0" smtClean="0"/>
              <a:t>È obbligatorio differenziare i rifiuti utilizzando civilmente i contenitori per la </a:t>
            </a:r>
            <a:r>
              <a:rPr lang="it-IT" b="1" dirty="0" smtClean="0">
                <a:solidFill>
                  <a:srgbClr val="C00000"/>
                </a:solidFill>
              </a:rPr>
              <a:t>RACCOLTA DIFFERENZIATA</a:t>
            </a:r>
            <a:r>
              <a:rPr lang="it-IT" dirty="0" smtClean="0"/>
              <a:t>. È presente anche una compostiera (vicino al porta biciclette) per i rifiuti alimentari.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 smtClean="0"/>
              <a:t>È </a:t>
            </a:r>
            <a:r>
              <a:rPr lang="it-IT" b="1" dirty="0" smtClean="0">
                <a:solidFill>
                  <a:srgbClr val="C00000"/>
                </a:solidFill>
              </a:rPr>
              <a:t>vietato sporcare e/o danneggiare </a:t>
            </a:r>
            <a:r>
              <a:rPr lang="it-IT" dirty="0" smtClean="0"/>
              <a:t>i beni dell’Università 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r>
              <a:rPr lang="it-IT" dirty="0" smtClean="0"/>
              <a:t>Nei </a:t>
            </a:r>
            <a:r>
              <a:rPr lang="it-IT" dirty="0"/>
              <a:t>locali di pertinenza </a:t>
            </a:r>
            <a:r>
              <a:rPr lang="it-IT" dirty="0" smtClean="0"/>
              <a:t>dell’Università è </a:t>
            </a:r>
            <a:r>
              <a:rPr lang="it-IT" b="1" dirty="0" smtClean="0">
                <a:solidFill>
                  <a:srgbClr val="C00000"/>
                </a:solidFill>
              </a:rPr>
              <a:t>vietato urlare, schiamazzare, correre, saltare e in generale </a:t>
            </a:r>
            <a:r>
              <a:rPr lang="it-IT" dirty="0" smtClean="0"/>
              <a:t>creare situazioni di </a:t>
            </a:r>
            <a:r>
              <a:rPr lang="it-IT" b="1" dirty="0" smtClean="0">
                <a:solidFill>
                  <a:srgbClr val="C00000"/>
                </a:solidFill>
              </a:rPr>
              <a:t>pericolo o disturbo</a:t>
            </a:r>
            <a:endParaRPr lang="it-IT" dirty="0" smtClean="0"/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179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67544" y="476672"/>
            <a:ext cx="7962948" cy="864096"/>
          </a:xfrm>
        </p:spPr>
        <p:txBody>
          <a:bodyPr/>
          <a:lstStyle/>
          <a:p>
            <a:pPr algn="ctr"/>
            <a:endParaRPr lang="it-IT" sz="3600" dirty="0" smtClean="0"/>
          </a:p>
          <a:p>
            <a:pPr algn="ctr"/>
            <a:r>
              <a:rPr lang="it-IT" sz="3600" dirty="0" smtClean="0"/>
              <a:t> </a:t>
            </a:r>
            <a:r>
              <a:rPr lang="it-IT" sz="3600" b="0" dirty="0">
                <a:solidFill>
                  <a:srgbClr val="C00000"/>
                </a:solidFill>
              </a:rPr>
              <a:t>Inizio </a:t>
            </a:r>
            <a:r>
              <a:rPr lang="it-IT" sz="3600" b="0" dirty="0" smtClean="0">
                <a:solidFill>
                  <a:srgbClr val="C00000"/>
                </a:solidFill>
              </a:rPr>
              <a:t>lezioni: 14 </a:t>
            </a:r>
            <a:r>
              <a:rPr lang="it-IT" sz="3600" b="0" dirty="0">
                <a:solidFill>
                  <a:srgbClr val="C00000"/>
                </a:solidFill>
              </a:rPr>
              <a:t>ottobre 2019</a:t>
            </a:r>
          </a:p>
          <a:p>
            <a:pPr algn="ctr"/>
            <a:endParaRPr lang="it-IT" sz="3600" dirty="0"/>
          </a:p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endParaRPr lang="it-IT" sz="4000" dirty="0" smtClean="0"/>
          </a:p>
          <a:p>
            <a:pPr algn="ctr"/>
            <a:r>
              <a:rPr lang="it-IT" sz="4000" dirty="0" smtClean="0"/>
              <a:t>Biologia Marina</a:t>
            </a:r>
          </a:p>
          <a:p>
            <a:pPr algn="ctr"/>
            <a:r>
              <a:rPr lang="it-IT" sz="4000" dirty="0" err="1" smtClean="0">
                <a:solidFill>
                  <a:srgbClr val="C00000"/>
                </a:solidFill>
              </a:rPr>
              <a:t>Inaugurazone</a:t>
            </a:r>
            <a:r>
              <a:rPr lang="it-IT" sz="4000" dirty="0" smtClean="0">
                <a:solidFill>
                  <a:srgbClr val="C00000"/>
                </a:solidFill>
              </a:rPr>
              <a:t> A.A.</a:t>
            </a:r>
          </a:p>
          <a:p>
            <a:pPr algn="ctr"/>
            <a:r>
              <a:rPr lang="it-IT" sz="4000" smtClean="0">
                <a:solidFill>
                  <a:srgbClr val="C00000"/>
                </a:solidFill>
              </a:rPr>
              <a:t>05 novembre 2019 </a:t>
            </a:r>
            <a:endParaRPr lang="it-IT" sz="4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566</Words>
  <Application>Microsoft Office PowerPoint</Application>
  <PresentationFormat>Presentazione su schermo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Monica Ballanti</cp:lastModifiedBy>
  <cp:revision>176</cp:revision>
  <dcterms:created xsi:type="dcterms:W3CDTF">2017-11-13T10:11:35Z</dcterms:created>
  <dcterms:modified xsi:type="dcterms:W3CDTF">2019-10-15T09:59:24Z</dcterms:modified>
</cp:coreProperties>
</file>